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14"/>
  </p:notesMasterIdLst>
  <p:sldIdLst>
    <p:sldId id="256" r:id="rId2"/>
    <p:sldId id="257" r:id="rId3"/>
    <p:sldId id="258" r:id="rId4"/>
    <p:sldId id="259" r:id="rId5"/>
    <p:sldId id="261" r:id="rId6"/>
    <p:sldId id="262" r:id="rId7"/>
    <p:sldId id="263" r:id="rId8"/>
    <p:sldId id="264" r:id="rId9"/>
    <p:sldId id="373" r:id="rId10"/>
    <p:sldId id="260" r:id="rId11"/>
    <p:sldId id="372" r:id="rId12"/>
    <p:sldId id="378"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rrell, Kaitlin" initials="FK" lastIdx="1" clrIdx="0"/>
  <p:cmAuthor id="2" name="Cayelan C. Carey" initials="CCC" lastIdx="12" clrIdx="1"/>
  <p:cmAuthor id="3" name="Cayelan C. Carey" initials="CCC [2]" lastIdx="1" clrIdx="2"/>
  <p:cmAuthor id="4" name="Cayelan C. Carey" initials="CCC [3]" lastIdx="1" clrIdx="3"/>
  <p:cmAuthor id="5" name="Cayelan C. Carey" initials="CCC [4]" lastIdx="1" clrIdx="4"/>
  <p:cmAuthor id="6" name="Cayelan C. Carey" initials="CCC [5]" lastIdx="1" clrIdx="5"/>
  <p:cmAuthor id="7" name="Cayelan C. Carey" initials="CCC [6]" lastIdx="1" clrIdx="6"/>
  <p:cmAuthor id="8" name="Cayelan C. Carey" initials="CCC [7]" lastIdx="1" clrIdx="7"/>
  <p:cmAuthor id="9" name="Cayelan C. Carey" initials="CCC [8]" lastIdx="1" clrIdx="8"/>
  <p:cmAuthor id="10" name="Cayelan C. Carey" initials="CCC [9]" lastIdx="1" clrIdx="9"/>
  <p:cmAuthor id="11" name="Cayelan C. Carey" initials="CCC [10]" lastIdx="1" clrIdx="10"/>
  <p:cmAuthor id="12" name="Cayelan C. Carey" initials="CCC [11]" lastIdx="1" clrIdx="11"/>
  <p:cmAuthor id="13" name="Tadhg Moore" initials="TM" lastIdx="4" clrIdx="12">
    <p:extLst>
      <p:ext uri="{19B8F6BF-5375-455C-9EA6-DF929625EA0E}">
        <p15:presenceInfo xmlns:p15="http://schemas.microsoft.com/office/powerpoint/2012/main" userId="S::mooret@dkit.ie::c21bbe1b-4b90-4a11-a7f6-baf703286ff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94C89F"/>
    <a:srgbClr val="2B3A1E"/>
    <a:srgbClr val="4E6935"/>
    <a:srgbClr val="5B7A3E"/>
    <a:srgbClr val="698E48"/>
    <a:srgbClr val="8CB369"/>
    <a:srgbClr val="D79233"/>
    <a:srgbClr val="0094C6"/>
    <a:srgbClr val="E3816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41" autoAdjust="0"/>
    <p:restoredTop sz="92539" autoAdjust="0"/>
  </p:normalViewPr>
  <p:slideViewPr>
    <p:cSldViewPr snapToGrid="0" snapToObjects="1">
      <p:cViewPr varScale="1">
        <p:scale>
          <a:sx n="112" d="100"/>
          <a:sy n="112" d="100"/>
        </p:scale>
        <p:origin x="672" y="176"/>
      </p:cViewPr>
      <p:guideLst>
        <p:guide orient="horz" pos="2160"/>
        <p:guide pos="2880"/>
      </p:guideLst>
    </p:cSldViewPr>
  </p:slideViewPr>
  <p:outlineViewPr>
    <p:cViewPr>
      <p:scale>
        <a:sx n="33" d="100"/>
        <a:sy n="33" d="100"/>
      </p:scale>
      <p:origin x="0" y="-310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2DDFCD-3F30-1944-ABA1-69872AECA504}" type="datetimeFigureOut">
              <a:rPr lang="en-US" smtClean="0"/>
              <a:t>3/7/24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020EE3-0E66-7545-AD0E-C93C74C0187D}" type="slidenum">
              <a:rPr lang="en-US" smtClean="0"/>
              <a:t>‹#›</a:t>
            </a:fld>
            <a:endParaRPr lang="en-US"/>
          </a:p>
        </p:txBody>
      </p:sp>
    </p:spTree>
    <p:extLst>
      <p:ext uri="{BB962C8B-B14F-4D97-AF65-F5344CB8AC3E}">
        <p14:creationId xmlns:p14="http://schemas.microsoft.com/office/powerpoint/2010/main" val="42021779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Welcome the students to class. </a:t>
            </a:r>
            <a:endParaRPr lang="en-IE"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It is really important at this point to emphasize that there will be lots of new material covered during this module, and that going slowly and asking for help is very much encouraged!</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8020EE3-0E66-7545-AD0E-C93C74C0187D}" type="slidenum">
              <a:rPr lang="en-US" smtClean="0"/>
              <a:t>1</a:t>
            </a:fld>
            <a:endParaRPr lang="en-US"/>
          </a:p>
        </p:txBody>
      </p:sp>
    </p:spTree>
    <p:extLst>
      <p:ext uri="{BB962C8B-B14F-4D97-AF65-F5344CB8AC3E}">
        <p14:creationId xmlns:p14="http://schemas.microsoft.com/office/powerpoint/2010/main" val="483816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Generating the student report. At this point, the instructor may choose to navigate to the Shiny app and demonstrate its features while screen sharing the app in a browser. Alternatively, the instructor may cover the material on slides 27-29 in PowerPoint.</a:t>
            </a:r>
            <a:endParaRPr lang="en-I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8020EE3-0E66-7545-AD0E-C93C74C0187D}" type="slidenum">
              <a:rPr lang="en-US" smtClean="0"/>
              <a:t>9</a:t>
            </a:fld>
            <a:endParaRPr lang="en-US"/>
          </a:p>
        </p:txBody>
      </p:sp>
    </p:spTree>
    <p:extLst>
      <p:ext uri="{BB962C8B-B14F-4D97-AF65-F5344CB8AC3E}">
        <p14:creationId xmlns:p14="http://schemas.microsoft.com/office/powerpoint/2010/main" val="3514161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Saving &amp; resuming progress in the Shiny app.</a:t>
            </a:r>
          </a:p>
          <a:p>
            <a:endParaRPr lang="en-US" dirty="0"/>
          </a:p>
        </p:txBody>
      </p:sp>
      <p:sp>
        <p:nvSpPr>
          <p:cNvPr id="4" name="Slide Number Placeholder 3"/>
          <p:cNvSpPr>
            <a:spLocks noGrp="1"/>
          </p:cNvSpPr>
          <p:nvPr>
            <p:ph type="sldNum" sz="quarter" idx="5"/>
          </p:nvPr>
        </p:nvSpPr>
        <p:spPr/>
        <p:txBody>
          <a:bodyPr/>
          <a:lstStyle/>
          <a:p>
            <a:fld id="{58020EE3-0E66-7545-AD0E-C93C74C0187D}" type="slidenum">
              <a:rPr lang="en-US" smtClean="0"/>
              <a:t>11</a:t>
            </a:fld>
            <a:endParaRPr lang="en-US"/>
          </a:p>
        </p:txBody>
      </p:sp>
    </p:spTree>
    <p:extLst>
      <p:ext uri="{BB962C8B-B14F-4D97-AF65-F5344CB8AC3E}">
        <p14:creationId xmlns:p14="http://schemas.microsoft.com/office/powerpoint/2010/main" val="239399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recommend that you save your progress often!</a:t>
            </a:r>
          </a:p>
        </p:txBody>
      </p:sp>
      <p:sp>
        <p:nvSpPr>
          <p:cNvPr id="4" name="Slide Number Placeholder 3"/>
          <p:cNvSpPr>
            <a:spLocks noGrp="1"/>
          </p:cNvSpPr>
          <p:nvPr>
            <p:ph type="sldNum" sz="quarter" idx="5"/>
          </p:nvPr>
        </p:nvSpPr>
        <p:spPr/>
        <p:txBody>
          <a:bodyPr/>
          <a:lstStyle/>
          <a:p>
            <a:fld id="{58020EE3-0E66-7545-AD0E-C93C74C0187D}" type="slidenum">
              <a:rPr lang="en-US" smtClean="0"/>
              <a:t>12</a:t>
            </a:fld>
            <a:endParaRPr lang="en-US"/>
          </a:p>
        </p:txBody>
      </p:sp>
    </p:spTree>
    <p:extLst>
      <p:ext uri="{BB962C8B-B14F-4D97-AF65-F5344CB8AC3E}">
        <p14:creationId xmlns:p14="http://schemas.microsoft.com/office/powerpoint/2010/main" val="108181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F94D92-C448-4579-B07F-32E6DEFE663F}" type="datetime1">
              <a:rPr lang="en-US" smtClean="0"/>
              <a:t>3/7/24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187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B9F908-2237-4E06-9F65-308A0C7C8360}" type="datetime1">
              <a:rPr lang="en-US" smtClean="0"/>
              <a:t>3/7/24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37531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59C69C-A580-4E24-B56C-3104E0D70A78}" type="datetime1">
              <a:rPr lang="en-US" smtClean="0"/>
              <a:t>3/7/24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22157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Tree>
    <p:extLst>
      <p:ext uri="{BB962C8B-B14F-4D97-AF65-F5344CB8AC3E}">
        <p14:creationId xmlns:p14="http://schemas.microsoft.com/office/powerpoint/2010/main" val="271551171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D700E8-F4C3-418D-8F0B-98F92EA7D957}" type="datetime1">
              <a:rPr lang="en-US" smtClean="0"/>
              <a:t>3/7/24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150130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B253FB-B5EE-4F6E-AEF1-5A70BE8EC8F4}" type="datetime1">
              <a:rPr lang="en-US" smtClean="0"/>
              <a:t>3/7/24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9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E16F7D-6513-4591-A873-8EA03FD8E2FA}" type="datetime1">
              <a:rPr lang="en-US" smtClean="0"/>
              <a:t>3/7/24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2791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4FF8CE-54E3-4482-9C96-B30823D6975F}" type="datetime1">
              <a:rPr lang="en-US" smtClean="0"/>
              <a:t>3/7/24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200FE8-A619-F642-9571-C47EDB9D5720}"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958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0AB9494-44A4-4B56-9C86-DEEA67A930FA}" type="datetime1">
              <a:rPr lang="en-US" smtClean="0"/>
              <a:t>3/7/24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341164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3DDFCE-9A45-4088-A795-328B2A4D0393}" type="datetime1">
              <a:rPr lang="en-US" smtClean="0"/>
              <a:t>3/7/24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1649467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DFF054A-2AA5-4FCC-B50D-79DF96EEDB5C}" type="datetime1">
              <a:rPr lang="en-US" smtClean="0"/>
              <a:t>3/7/24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3245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1215959-AF93-4A72-9756-D43DBD37659F}" type="datetime1">
              <a:rPr lang="en-US" smtClean="0"/>
              <a:t>3/7/24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89338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1810413B-1DC0-4E02-8B37-9A210213BAC0}" type="datetime1">
              <a:rPr lang="en-US" smtClean="0"/>
              <a:t>3/7/24</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2A200FE8-A619-F642-9571-C47EDB9D5720}" type="slidenum">
              <a:rPr lang="en-US" smtClean="0"/>
              <a:t>‹#›</a:t>
            </a:fld>
            <a:endParaRPr lang="en-US"/>
          </a:p>
        </p:txBody>
      </p:sp>
    </p:spTree>
    <p:extLst>
      <p:ext uri="{BB962C8B-B14F-4D97-AF65-F5344CB8AC3E}">
        <p14:creationId xmlns:p14="http://schemas.microsoft.com/office/powerpoint/2010/main" val="396387151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serc.carleton.edu/eddie/macrosystems/module7"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macrosystemseddie.shinyapps.io/module6/"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mailto:MacrosystemsEDDIE@gmail.com"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33450"/>
            <a:ext cx="9144000" cy="2771633"/>
          </a:xfrm>
        </p:spPr>
        <p:txBody>
          <a:bodyPr>
            <a:noAutofit/>
          </a:bodyPr>
          <a:lstStyle/>
          <a:p>
            <a:pPr algn="ctr"/>
            <a:r>
              <a:rPr lang="en-US" sz="4600" b="1" dirty="0">
                <a:solidFill>
                  <a:schemeClr val="accent1">
                    <a:lumMod val="75000"/>
                  </a:schemeClr>
                </a:solidFill>
                <a:latin typeface="Calibri" panose="020F0502020204030204" pitchFamily="34" charset="0"/>
              </a:rPr>
              <a:t>M</a:t>
            </a:r>
            <a:r>
              <a:rPr lang="en-US" sz="4600" b="1" cap="none" dirty="0">
                <a:solidFill>
                  <a:schemeClr val="accent1">
                    <a:lumMod val="75000"/>
                  </a:schemeClr>
                </a:solidFill>
                <a:latin typeface="Calibri" panose="020F0502020204030204" pitchFamily="34" charset="0"/>
              </a:rPr>
              <a:t>acrosystems</a:t>
            </a:r>
            <a:r>
              <a:rPr lang="en-US" sz="4600" b="1" dirty="0">
                <a:solidFill>
                  <a:schemeClr val="accent1">
                    <a:lumMod val="75000"/>
                  </a:schemeClr>
                </a:solidFill>
                <a:latin typeface="Calibri" panose="020F0502020204030204" pitchFamily="34" charset="0"/>
              </a:rPr>
              <a:t> EDDIE</a:t>
            </a:r>
            <a:r>
              <a:rPr lang="en-US" sz="4600" dirty="0">
                <a:solidFill>
                  <a:schemeClr val="accent1">
                    <a:lumMod val="75000"/>
                  </a:schemeClr>
                </a:solidFill>
                <a:latin typeface="Calibri" panose="020F0502020204030204" pitchFamily="34" charset="0"/>
              </a:rPr>
              <a:t>: </a:t>
            </a:r>
            <a:br>
              <a:rPr lang="en-US" sz="4600" dirty="0">
                <a:solidFill>
                  <a:schemeClr val="accent1">
                    <a:lumMod val="75000"/>
                  </a:schemeClr>
                </a:solidFill>
                <a:latin typeface="Calibri" panose="020F0502020204030204" pitchFamily="34" charset="0"/>
              </a:rPr>
            </a:br>
            <a:r>
              <a:rPr lang="en-US" sz="4000" b="1" cap="none" dirty="0">
                <a:solidFill>
                  <a:schemeClr val="accent1">
                    <a:lumMod val="75000"/>
                  </a:schemeClr>
                </a:solidFill>
                <a:latin typeface="Calibri" panose="020F0502020204030204" pitchFamily="34" charset="0"/>
              </a:rPr>
              <a:t>Getting Started + Troubleshooting Tips</a:t>
            </a:r>
            <a:br>
              <a:rPr lang="en-US" sz="4000" dirty="0">
                <a:solidFill>
                  <a:schemeClr val="accent1">
                    <a:lumMod val="75000"/>
                  </a:schemeClr>
                </a:solidFill>
                <a:latin typeface="Calibri" panose="020F0502020204030204" pitchFamily="34" charset="0"/>
              </a:rPr>
            </a:br>
            <a:endParaRPr lang="en-US" sz="4000" dirty="0">
              <a:solidFill>
                <a:schemeClr val="accent1">
                  <a:lumMod val="75000"/>
                </a:schemeClr>
              </a:solidFill>
              <a:latin typeface="Calibri" panose="020F0502020204030204" pitchFamily="34" charset="0"/>
            </a:endParaRPr>
          </a:p>
        </p:txBody>
      </p:sp>
      <p:sp>
        <p:nvSpPr>
          <p:cNvPr id="3" name="Subtitle 2"/>
          <p:cNvSpPr>
            <a:spLocks noGrp="1"/>
          </p:cNvSpPr>
          <p:nvPr>
            <p:ph type="subTitle" idx="1"/>
          </p:nvPr>
        </p:nvSpPr>
        <p:spPr>
          <a:xfrm>
            <a:off x="0" y="3673313"/>
            <a:ext cx="9144000" cy="1752600"/>
          </a:xfrm>
        </p:spPr>
        <p:txBody>
          <a:bodyPr>
            <a:normAutofit/>
          </a:bodyPr>
          <a:lstStyle/>
          <a:p>
            <a:pPr algn="ctr"/>
            <a:r>
              <a:rPr lang="en-US" sz="1800" dirty="0">
                <a:solidFill>
                  <a:srgbClr val="000000"/>
                </a:solidFill>
                <a:latin typeface="Calibri" panose="020F0502020204030204" pitchFamily="34" charset="0"/>
              </a:rPr>
              <a:t>Lofton, M.E., Moore, T.N., Thomas, R.Q., Carey, C.C. 07 March 2024. </a:t>
            </a:r>
          </a:p>
          <a:p>
            <a:pPr algn="ctr"/>
            <a:r>
              <a:rPr lang="en-US" sz="1800" dirty="0">
                <a:solidFill>
                  <a:srgbClr val="000000"/>
                </a:solidFill>
                <a:latin typeface="Calibri" panose="020F0502020204030204" pitchFamily="34" charset="0"/>
              </a:rPr>
              <a:t>Macrosystems EDDIE: Using Data to Improve Ecological Forecasts. </a:t>
            </a:r>
          </a:p>
          <a:p>
            <a:pPr algn="ctr"/>
            <a:r>
              <a:rPr lang="en-US" sz="1800" dirty="0">
                <a:solidFill>
                  <a:srgbClr val="000000"/>
                </a:solidFill>
                <a:latin typeface="Calibri" panose="020F0502020204030204" pitchFamily="34" charset="0"/>
              </a:rPr>
              <a:t>Macrosystems EDDIE Module 7, Version 1. </a:t>
            </a:r>
          </a:p>
          <a:p>
            <a:pPr algn="ctr"/>
            <a:r>
              <a:rPr lang="en-US" sz="1800" dirty="0">
                <a:solidFill>
                  <a:srgbClr val="2F528F"/>
                </a:solidFill>
                <a:latin typeface="Calibri" panose="020F0502020204030204" pitchFamily="34" charset="0"/>
                <a:hlinkClick r:id="rId3">
                  <a:extLst>
                    <a:ext uri="{A12FA001-AC4F-418D-AE19-62706E023703}">
                      <ahyp:hlinkClr xmlns:ahyp="http://schemas.microsoft.com/office/drawing/2018/hyperlinkcolor" val="tx"/>
                    </a:ext>
                  </a:extLst>
                </a:hlinkClick>
              </a:rPr>
              <a:t>https://serc.carleton.edu/eddie/macrosystems/module7</a:t>
            </a:r>
            <a:endParaRPr lang="en-US" sz="1800" dirty="0">
              <a:solidFill>
                <a:srgbClr val="2F528F"/>
              </a:solidFill>
              <a:latin typeface="Calibri" panose="020F0502020204030204" pitchFamily="34" charset="0"/>
            </a:endParaRPr>
          </a:p>
          <a:p>
            <a:pPr algn="ctr"/>
            <a:r>
              <a:rPr lang="en-US" sz="1800" dirty="0">
                <a:solidFill>
                  <a:srgbClr val="000000"/>
                </a:solidFill>
                <a:latin typeface="Calibri" panose="020F0502020204030204" pitchFamily="34" charset="0"/>
              </a:rPr>
              <a:t>Module development supported by NSF DEB-1926050; NSF DBI-1933016</a:t>
            </a:r>
          </a:p>
        </p:txBody>
      </p:sp>
      <p:pic>
        <p:nvPicPr>
          <p:cNvPr id="11" name="Picture 10">
            <a:extLst>
              <a:ext uri="{FF2B5EF4-FFF2-40B4-BE49-F238E27FC236}">
                <a16:creationId xmlns:a16="http://schemas.microsoft.com/office/drawing/2014/main" id="{16BB2CD2-69B2-4DC2-957F-263464FFF5A7}"/>
              </a:ext>
            </a:extLst>
          </p:cNvPr>
          <p:cNvPicPr>
            <a:picLocks noChangeAspect="1"/>
          </p:cNvPicPr>
          <p:nvPr/>
        </p:nvPicPr>
        <p:blipFill>
          <a:blip r:embed="rId4"/>
          <a:stretch>
            <a:fillRect/>
          </a:stretch>
        </p:blipFill>
        <p:spPr>
          <a:xfrm>
            <a:off x="6300188" y="5748848"/>
            <a:ext cx="2723222" cy="731520"/>
          </a:xfrm>
          <a:prstGeom prst="rect">
            <a:avLst/>
          </a:prstGeom>
        </p:spPr>
      </p:pic>
      <p:pic>
        <p:nvPicPr>
          <p:cNvPr id="14" name="Shape 489">
            <a:extLst>
              <a:ext uri="{FF2B5EF4-FFF2-40B4-BE49-F238E27FC236}">
                <a16:creationId xmlns:a16="http://schemas.microsoft.com/office/drawing/2014/main" id="{8C0D87CA-1ADF-4485-A5FE-D81E4E367C0E}"/>
              </a:ext>
            </a:extLst>
          </p:cNvPr>
          <p:cNvPicPr preferRelativeResize="0">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120590" y="5425913"/>
            <a:ext cx="2893725" cy="1377390"/>
          </a:xfrm>
          <a:prstGeom prst="rect">
            <a:avLst/>
          </a:prstGeom>
          <a:noFill/>
          <a:ln>
            <a:noFill/>
          </a:ln>
        </p:spPr>
      </p:pic>
      <p:pic>
        <p:nvPicPr>
          <p:cNvPr id="7" name="Picture 6" descr="Logo&#10;&#10;Description automatically generated">
            <a:extLst>
              <a:ext uri="{FF2B5EF4-FFF2-40B4-BE49-F238E27FC236}">
                <a16:creationId xmlns:a16="http://schemas.microsoft.com/office/drawing/2014/main" id="{1FBB9BB8-CAA3-4F8B-8D88-47945EEAE6AD}"/>
              </a:ext>
            </a:extLst>
          </p:cNvPr>
          <p:cNvPicPr>
            <a:picLocks noChangeAspect="1"/>
          </p:cNvPicPr>
          <p:nvPr/>
        </p:nvPicPr>
        <p:blipFill>
          <a:blip r:embed="rId6"/>
          <a:stretch>
            <a:fillRect/>
          </a:stretch>
        </p:blipFill>
        <p:spPr>
          <a:xfrm>
            <a:off x="3135539" y="5585990"/>
            <a:ext cx="2872922" cy="1057235"/>
          </a:xfrm>
          <a:prstGeom prst="rect">
            <a:avLst/>
          </a:prstGeom>
        </p:spPr>
      </p:pic>
    </p:spTree>
    <p:extLst>
      <p:ext uri="{BB962C8B-B14F-4D97-AF65-F5344CB8AC3E}">
        <p14:creationId xmlns:p14="http://schemas.microsoft.com/office/powerpoint/2010/main" val="277688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2CBD60-B447-FF39-5201-D4D7BA41E2AB}"/>
              </a:ext>
            </a:extLst>
          </p:cNvPr>
          <p:cNvPicPr>
            <a:picLocks noChangeAspect="1"/>
          </p:cNvPicPr>
          <p:nvPr/>
        </p:nvPicPr>
        <p:blipFill>
          <a:blip r:embed="rId2"/>
          <a:stretch>
            <a:fillRect/>
          </a:stretch>
        </p:blipFill>
        <p:spPr>
          <a:xfrm>
            <a:off x="457199" y="1527220"/>
            <a:ext cx="6552073" cy="5330780"/>
          </a:xfrm>
          <a:prstGeom prst="rect">
            <a:avLst/>
          </a:prstGeom>
          <a:ln>
            <a:solidFill>
              <a:schemeClr val="tx1"/>
            </a:solidFill>
          </a:ln>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Answer questions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454156" y="1037058"/>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Type your answers into the final report template</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2"/>
          </p:cNvCxnSpPr>
          <p:nvPr/>
        </p:nvCxnSpPr>
        <p:spPr>
          <a:xfrm flipH="1">
            <a:off x="5998637" y="2010942"/>
            <a:ext cx="704508" cy="428353"/>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074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CEFF76-B457-29E7-BF10-F4E71DACD379}"/>
              </a:ext>
            </a:extLst>
          </p:cNvPr>
          <p:cNvPicPr>
            <a:picLocks noChangeAspect="1"/>
          </p:cNvPicPr>
          <p:nvPr/>
        </p:nvPicPr>
        <p:blipFill>
          <a:blip r:embed="rId3"/>
          <a:stretch>
            <a:fillRect/>
          </a:stretch>
        </p:blipFill>
        <p:spPr>
          <a:xfrm>
            <a:off x="4507231" y="1600200"/>
            <a:ext cx="4477483" cy="2085127"/>
          </a:xfrm>
          <a:prstGeom prst="rect">
            <a:avLst/>
          </a:prstGeom>
        </p:spPr>
      </p:pic>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IE" dirty="0"/>
              <a:t>Saving &amp; Resuming Progress</a:t>
            </a:r>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207010" y="1600200"/>
            <a:ext cx="4300221" cy="5189884"/>
          </a:xfrm>
        </p:spPr>
        <p:txBody>
          <a:bodyPr>
            <a:normAutofit fontScale="92500" lnSpcReduction="20000"/>
          </a:bodyPr>
          <a:lstStyle/>
          <a:p>
            <a:pPr marL="0" indent="0">
              <a:buNone/>
            </a:pPr>
            <a:r>
              <a:rPr lang="en-IE" b="1" dirty="0"/>
              <a:t>Saving Progress</a:t>
            </a:r>
          </a:p>
          <a:p>
            <a:pPr marL="457200" indent="-457200">
              <a:buFont typeface="+mj-lt"/>
              <a:buAutoNum type="arabicPeriod"/>
            </a:pPr>
            <a:r>
              <a:rPr lang="en-IE" dirty="0"/>
              <a:t>Scroll to top of the page.</a:t>
            </a:r>
          </a:p>
          <a:p>
            <a:pPr marL="457200" indent="-457200">
              <a:buFont typeface="+mj-lt"/>
              <a:buAutoNum type="arabicPeriod"/>
            </a:pPr>
            <a:r>
              <a:rPr lang="en-IE" dirty="0"/>
              <a:t>Click on the “Bookmark my progress” button. A pop-up window with a </a:t>
            </a:r>
            <a:r>
              <a:rPr lang="en-IE" i="1" dirty="0"/>
              <a:t>very long link</a:t>
            </a:r>
            <a:r>
              <a:rPr lang="en-IE" dirty="0"/>
              <a:t> will appear.</a:t>
            </a:r>
          </a:p>
          <a:p>
            <a:pPr marL="457200" indent="-457200">
              <a:buFont typeface="+mj-lt"/>
              <a:buAutoNum type="arabicPeriod"/>
            </a:pPr>
            <a:r>
              <a:rPr lang="en-IE" dirty="0"/>
              <a:t>Copy-paste the link and store it at the top of your final report.</a:t>
            </a:r>
          </a:p>
          <a:p>
            <a:pPr marL="0" indent="0">
              <a:buNone/>
            </a:pPr>
            <a:endParaRPr lang="en-IE" dirty="0"/>
          </a:p>
          <a:p>
            <a:pPr marL="0" indent="0">
              <a:buNone/>
            </a:pPr>
            <a:r>
              <a:rPr lang="en-IE" b="1" dirty="0"/>
              <a:t>Resuming progress</a:t>
            </a:r>
          </a:p>
          <a:p>
            <a:pPr marL="457200" indent="-457200">
              <a:buFont typeface="+mj-lt"/>
              <a:buAutoNum type="arabicPeriod"/>
            </a:pPr>
            <a:r>
              <a:rPr lang="en-IE" dirty="0"/>
              <a:t>Open your browser.</a:t>
            </a:r>
          </a:p>
          <a:p>
            <a:pPr marL="457200" indent="-457200">
              <a:buFont typeface="+mj-lt"/>
              <a:buAutoNum type="arabicPeriod"/>
            </a:pPr>
            <a:r>
              <a:rPr lang="en-IE" dirty="0"/>
              <a:t>Copy-paste the link into your browser.</a:t>
            </a:r>
          </a:p>
          <a:p>
            <a:pPr marL="457200" indent="-457200">
              <a:buFont typeface="+mj-lt"/>
              <a:buAutoNum type="arabicPeriod"/>
            </a:pPr>
            <a:r>
              <a:rPr lang="en-IE" dirty="0"/>
              <a:t>As you navigate through the tabs in the module, your progress will reappear.</a:t>
            </a:r>
          </a:p>
          <a:p>
            <a:pPr marL="457200" indent="-457200">
              <a:buFont typeface="+mj-lt"/>
              <a:buAutoNum type="arabicPeriod"/>
            </a:pPr>
            <a:endParaRPr lang="en-IE" dirty="0"/>
          </a:p>
        </p:txBody>
      </p:sp>
      <p:sp>
        <p:nvSpPr>
          <p:cNvPr id="5" name="Rectangle 4">
            <a:extLst>
              <a:ext uri="{FF2B5EF4-FFF2-40B4-BE49-F238E27FC236}">
                <a16:creationId xmlns:a16="http://schemas.microsoft.com/office/drawing/2014/main" id="{BA23F4C3-A911-4DEE-97C6-DAC5318DCD86}"/>
              </a:ext>
            </a:extLst>
          </p:cNvPr>
          <p:cNvSpPr/>
          <p:nvPr/>
        </p:nvSpPr>
        <p:spPr>
          <a:xfrm>
            <a:off x="4473423" y="2129058"/>
            <a:ext cx="1178077" cy="3304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cxnSp>
        <p:nvCxnSpPr>
          <p:cNvPr id="8" name="Straight Arrow Connector 7">
            <a:extLst>
              <a:ext uri="{FF2B5EF4-FFF2-40B4-BE49-F238E27FC236}">
                <a16:creationId xmlns:a16="http://schemas.microsoft.com/office/drawing/2014/main" id="{57DB6BC3-ED4F-4FF2-9595-74EC4E55DF21}"/>
              </a:ext>
            </a:extLst>
          </p:cNvPr>
          <p:cNvCxnSpPr>
            <a:cxnSpLocks/>
            <a:endCxn id="5" idx="1"/>
          </p:cNvCxnSpPr>
          <p:nvPr/>
        </p:nvCxnSpPr>
        <p:spPr>
          <a:xfrm flipV="1">
            <a:off x="3873500" y="2294301"/>
            <a:ext cx="599923" cy="16524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B210DFFF-16FF-41EB-B3D2-6B9BD0B7EEE2}"/>
              </a:ext>
            </a:extLst>
          </p:cNvPr>
          <p:cNvCxnSpPr>
            <a:cxnSpLocks/>
          </p:cNvCxnSpPr>
          <p:nvPr/>
        </p:nvCxnSpPr>
        <p:spPr>
          <a:xfrm>
            <a:off x="3975100" y="3064601"/>
            <a:ext cx="1087361" cy="107266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E0AACA42-2A0A-B091-B53E-7E09B5552F6C}"/>
              </a:ext>
            </a:extLst>
          </p:cNvPr>
          <p:cNvPicPr>
            <a:picLocks noChangeAspect="1"/>
          </p:cNvPicPr>
          <p:nvPr/>
        </p:nvPicPr>
        <p:blipFill>
          <a:blip r:embed="rId4"/>
          <a:stretch>
            <a:fillRect/>
          </a:stretch>
        </p:blipFill>
        <p:spPr>
          <a:xfrm>
            <a:off x="5090171" y="3892368"/>
            <a:ext cx="3230639" cy="2210727"/>
          </a:xfrm>
          <a:prstGeom prst="rect">
            <a:avLst/>
          </a:prstGeom>
          <a:ln w="38100">
            <a:solidFill>
              <a:srgbClr val="FF0000"/>
            </a:solidFill>
          </a:ln>
        </p:spPr>
      </p:pic>
    </p:spTree>
    <p:extLst>
      <p:ext uri="{BB962C8B-B14F-4D97-AF65-F5344CB8AC3E}">
        <p14:creationId xmlns:p14="http://schemas.microsoft.com/office/powerpoint/2010/main" val="17279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6DB4F-1329-C14E-83D4-226480803F19}"/>
              </a:ext>
            </a:extLst>
          </p:cNvPr>
          <p:cNvSpPr>
            <a:spLocks noGrp="1"/>
          </p:cNvSpPr>
          <p:nvPr>
            <p:ph type="title"/>
          </p:nvPr>
        </p:nvSpPr>
        <p:spPr/>
        <p:txBody>
          <a:bodyPr>
            <a:normAutofit fontScale="90000"/>
          </a:bodyPr>
          <a:lstStyle/>
          <a:p>
            <a:r>
              <a:rPr lang="en-US" b="1" dirty="0"/>
              <a:t>We recommend that you save your progress often!</a:t>
            </a:r>
          </a:p>
        </p:txBody>
      </p:sp>
      <p:sp>
        <p:nvSpPr>
          <p:cNvPr id="3" name="Content Placeholder 2">
            <a:extLst>
              <a:ext uri="{FF2B5EF4-FFF2-40B4-BE49-F238E27FC236}">
                <a16:creationId xmlns:a16="http://schemas.microsoft.com/office/drawing/2014/main" id="{38A1A4BE-9278-D248-AD5B-50A970B26F1F}"/>
              </a:ext>
            </a:extLst>
          </p:cNvPr>
          <p:cNvSpPr>
            <a:spLocks noGrp="1"/>
          </p:cNvSpPr>
          <p:nvPr>
            <p:ph idx="1"/>
          </p:nvPr>
        </p:nvSpPr>
        <p:spPr>
          <a:xfrm>
            <a:off x="457200" y="1663061"/>
            <a:ext cx="8229600" cy="4556760"/>
          </a:xfrm>
        </p:spPr>
        <p:txBody>
          <a:bodyPr/>
          <a:lstStyle/>
          <a:p>
            <a:r>
              <a:rPr lang="en-US" dirty="0"/>
              <a:t>Because the Shiny app can time out after inactivity </a:t>
            </a:r>
            <a:r>
              <a:rPr lang="en-US"/>
              <a:t>(15 </a:t>
            </a:r>
            <a:r>
              <a:rPr lang="en-US" dirty="0"/>
              <a:t>minutes) or disconnect if an internet connection is interrupted, we don’t want you to lose your work.</a:t>
            </a:r>
          </a:p>
          <a:p>
            <a:pPr marL="0" indent="0">
              <a:buNone/>
            </a:pPr>
            <a:endParaRPr lang="en-US" dirty="0"/>
          </a:p>
          <a:p>
            <a:r>
              <a:rPr lang="en-US" dirty="0"/>
              <a:t>Save your progress as you go, as well as every time you close your computer or close the Shiny app in your internet browser.</a:t>
            </a:r>
          </a:p>
          <a:p>
            <a:pPr marL="0" indent="0">
              <a:buNone/>
            </a:pPr>
            <a:endParaRPr lang="en-US" dirty="0"/>
          </a:p>
          <a:p>
            <a:r>
              <a:rPr lang="en-US" dirty="0"/>
              <a:t>After you save the link somewhere safe, you should be able to resume your progress where you left off!</a:t>
            </a:r>
          </a:p>
        </p:txBody>
      </p:sp>
    </p:spTree>
    <p:extLst>
      <p:ext uri="{BB962C8B-B14F-4D97-AF65-F5344CB8AC3E}">
        <p14:creationId xmlns:p14="http://schemas.microsoft.com/office/powerpoint/2010/main" val="3605904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548E8-2DF3-4192-8707-FB6E30020B9F}"/>
              </a:ext>
            </a:extLst>
          </p:cNvPr>
          <p:cNvSpPr>
            <a:spLocks noGrp="1"/>
          </p:cNvSpPr>
          <p:nvPr>
            <p:ph type="title"/>
          </p:nvPr>
        </p:nvSpPr>
        <p:spPr/>
        <p:txBody>
          <a:bodyPr/>
          <a:lstStyle/>
          <a:p>
            <a:r>
              <a:rPr lang="en-IE" dirty="0"/>
              <a:t>R Shiny Applications</a:t>
            </a:r>
          </a:p>
        </p:txBody>
      </p:sp>
      <p:sp>
        <p:nvSpPr>
          <p:cNvPr id="3" name="Content Placeholder 2">
            <a:extLst>
              <a:ext uri="{FF2B5EF4-FFF2-40B4-BE49-F238E27FC236}">
                <a16:creationId xmlns:a16="http://schemas.microsoft.com/office/drawing/2014/main" id="{DC515222-E103-4FEA-A00E-BA46E9C9A5BF}"/>
              </a:ext>
            </a:extLst>
          </p:cNvPr>
          <p:cNvSpPr>
            <a:spLocks noGrp="1"/>
          </p:cNvSpPr>
          <p:nvPr>
            <p:ph idx="1"/>
          </p:nvPr>
        </p:nvSpPr>
        <p:spPr>
          <a:xfrm>
            <a:off x="457200" y="3132048"/>
            <a:ext cx="3278777" cy="1346197"/>
          </a:xfrm>
        </p:spPr>
        <p:txBody>
          <a:bodyPr/>
          <a:lstStyle/>
          <a:p>
            <a:r>
              <a:rPr lang="en-IE" dirty="0"/>
              <a:t>Statistical environment</a:t>
            </a:r>
          </a:p>
        </p:txBody>
      </p:sp>
      <p:pic>
        <p:nvPicPr>
          <p:cNvPr id="4" name="Picture 2" descr="Using R and Shiny to build interactive, data-driven web apps for free | by  William Nicholas | CoProcure | Medium">
            <a:extLst>
              <a:ext uri="{FF2B5EF4-FFF2-40B4-BE49-F238E27FC236}">
                <a16:creationId xmlns:a16="http://schemas.microsoft.com/office/drawing/2014/main" id="{B2DD1B4D-22F0-458D-A0CD-5DC641E339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2932"/>
          <a:stretch/>
        </p:blipFill>
        <p:spPr bwMode="auto">
          <a:xfrm>
            <a:off x="1075510" y="1494018"/>
            <a:ext cx="2251166" cy="15867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Using R and Shiny to build interactive, data-driven web apps for free | by  William Nicholas | CoProcure | Medium">
            <a:extLst>
              <a:ext uri="{FF2B5EF4-FFF2-40B4-BE49-F238E27FC236}">
                <a16:creationId xmlns:a16="http://schemas.microsoft.com/office/drawing/2014/main" id="{2712E6C6-84CD-484E-A883-84A8BCF113C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866"/>
          <a:stretch/>
        </p:blipFill>
        <p:spPr bwMode="auto">
          <a:xfrm>
            <a:off x="5817325" y="1494019"/>
            <a:ext cx="1859280" cy="1586777"/>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94419A44-BBF9-477F-80CD-F4BC46CE74FC}"/>
              </a:ext>
            </a:extLst>
          </p:cNvPr>
          <p:cNvSpPr txBox="1">
            <a:spLocks/>
          </p:cNvSpPr>
          <p:nvPr/>
        </p:nvSpPr>
        <p:spPr>
          <a:xfrm>
            <a:off x="5138057" y="3080796"/>
            <a:ext cx="3644537" cy="1516380"/>
          </a:xfrm>
          <a:prstGeom prst="rect">
            <a:avLst/>
          </a:prstGeom>
        </p:spPr>
        <p:txBody>
          <a:bodyPr vert="horz" lIns="91440" tIns="45720" rIns="91440" bIns="45720" rtlCol="0">
            <a:normAutofit fontScale="92500" lnSpcReduction="20000"/>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IE" dirty="0"/>
              <a:t>Interactive web app built using R.</a:t>
            </a:r>
          </a:p>
          <a:p>
            <a:pPr lvl="1"/>
            <a:r>
              <a:rPr lang="en-IE" dirty="0"/>
              <a:t>Allows users to interact with data</a:t>
            </a:r>
          </a:p>
          <a:p>
            <a:pPr lvl="1"/>
            <a:r>
              <a:rPr lang="en-IE" dirty="0"/>
              <a:t>Conduct their own analysis</a:t>
            </a:r>
          </a:p>
          <a:p>
            <a:pPr lvl="1"/>
            <a:endParaRPr lang="en-IE" dirty="0"/>
          </a:p>
        </p:txBody>
      </p:sp>
      <p:cxnSp>
        <p:nvCxnSpPr>
          <p:cNvPr id="8" name="Straight Connector 7">
            <a:extLst>
              <a:ext uri="{FF2B5EF4-FFF2-40B4-BE49-F238E27FC236}">
                <a16:creationId xmlns:a16="http://schemas.microsoft.com/office/drawing/2014/main" id="{9109F3E5-6ABD-4840-A3A9-47789483888E}"/>
              </a:ext>
            </a:extLst>
          </p:cNvPr>
          <p:cNvCxnSpPr>
            <a:cxnSpLocks/>
            <a:stCxn id="2" idx="2"/>
          </p:cNvCxnSpPr>
          <p:nvPr/>
        </p:nvCxnSpPr>
        <p:spPr>
          <a:xfrm>
            <a:off x="4572000" y="1524000"/>
            <a:ext cx="0" cy="3187337"/>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7CAA2C0-6523-49AA-891D-CB31EED87408}"/>
              </a:ext>
            </a:extLst>
          </p:cNvPr>
          <p:cNvSpPr txBox="1"/>
          <p:nvPr/>
        </p:nvSpPr>
        <p:spPr>
          <a:xfrm>
            <a:off x="455023" y="4711337"/>
            <a:ext cx="8233954" cy="2031325"/>
          </a:xfrm>
          <a:prstGeom prst="rect">
            <a:avLst/>
          </a:prstGeom>
          <a:noFill/>
          <a:ln w="19050">
            <a:solidFill>
              <a:schemeClr val="tx1"/>
            </a:solidFill>
          </a:ln>
        </p:spPr>
        <p:txBody>
          <a:bodyPr wrap="square" rtlCol="0">
            <a:spAutoFit/>
          </a:bodyPr>
          <a:lstStyle/>
          <a:p>
            <a:r>
              <a:rPr lang="en-IE" b="1" dirty="0"/>
              <a:t>Check-in:</a:t>
            </a:r>
          </a:p>
          <a:p>
            <a:pPr marL="285750" indent="-285750">
              <a:buFont typeface="Arial" panose="020B0604020202020204" pitchFamily="34" charset="0"/>
              <a:buChar char="•"/>
            </a:pPr>
            <a:r>
              <a:rPr lang="en-IE" dirty="0"/>
              <a:t>Can you access the Shiny app or this module?</a:t>
            </a:r>
          </a:p>
          <a:p>
            <a:pPr marL="742950" lvl="1" indent="-285750">
              <a:buFont typeface="Arial" panose="020B0604020202020204" pitchFamily="34" charset="0"/>
              <a:buChar char="•"/>
            </a:pPr>
            <a:r>
              <a:rPr lang="en-IE" dirty="0"/>
              <a:t>Copy and paste this link into your browser: </a:t>
            </a:r>
            <a:r>
              <a:rPr lang="en-IE" dirty="0">
                <a:solidFill>
                  <a:srgbClr val="0099CC"/>
                </a:solidFill>
                <a:hlinkClick r:id="rId3">
                  <a:extLst>
                    <a:ext uri="{A12FA001-AC4F-418D-AE19-62706E023703}">
                      <ahyp:hlinkClr xmlns:ahyp="http://schemas.microsoft.com/office/drawing/2018/hyperlinkcolor" val="tx"/>
                    </a:ext>
                  </a:extLst>
                </a:hlinkClick>
              </a:rPr>
              <a:t>https://macrosystemseddie.shinyapps.io/module6/</a:t>
            </a:r>
            <a:endParaRPr lang="en-IE" dirty="0">
              <a:solidFill>
                <a:srgbClr val="0099CC"/>
              </a:solidFill>
            </a:endParaRPr>
          </a:p>
          <a:p>
            <a:pPr marL="742950" lvl="1" indent="-285750">
              <a:buFont typeface="Arial" panose="020B0604020202020204" pitchFamily="34" charset="0"/>
              <a:buChar char="•"/>
            </a:pPr>
            <a:r>
              <a:rPr lang="en-IE" dirty="0"/>
              <a:t>If this is not working contact us at </a:t>
            </a:r>
            <a:r>
              <a:rPr lang="en-IE" dirty="0">
                <a:solidFill>
                  <a:srgbClr val="0099CC"/>
                </a:solidFill>
                <a:hlinkClick r:id="rId4">
                  <a:extLst>
                    <a:ext uri="{A12FA001-AC4F-418D-AE19-62706E023703}">
                      <ahyp:hlinkClr xmlns:ahyp="http://schemas.microsoft.com/office/drawing/2018/hyperlinkcolor" val="tx"/>
                    </a:ext>
                  </a:extLst>
                </a:hlinkClick>
              </a:rPr>
              <a:t>MacrosystemsEDDIE@gmail.com</a:t>
            </a:r>
            <a:r>
              <a:rPr lang="en-IE" dirty="0">
                <a:solidFill>
                  <a:srgbClr val="0099CC"/>
                </a:solidFill>
              </a:rPr>
              <a:t> </a:t>
            </a:r>
            <a:r>
              <a:rPr lang="en-IE" dirty="0"/>
              <a:t>and we will help you resolve this issue.</a:t>
            </a:r>
          </a:p>
          <a:p>
            <a:pPr marL="742950" lvl="1" indent="-285750">
              <a:buFont typeface="Arial" panose="020B0604020202020204" pitchFamily="34" charset="0"/>
              <a:buChar char="•"/>
            </a:pPr>
            <a:endParaRPr lang="en-IE" dirty="0"/>
          </a:p>
        </p:txBody>
      </p:sp>
    </p:spTree>
    <p:extLst>
      <p:ext uri="{BB962C8B-B14F-4D97-AF65-F5344CB8AC3E}">
        <p14:creationId xmlns:p14="http://schemas.microsoft.com/office/powerpoint/2010/main" val="103673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B1D47-451A-497A-8E5B-6A335CEE419D}"/>
              </a:ext>
            </a:extLst>
          </p:cNvPr>
          <p:cNvSpPr>
            <a:spLocks noGrp="1"/>
          </p:cNvSpPr>
          <p:nvPr>
            <p:ph type="title"/>
          </p:nvPr>
        </p:nvSpPr>
        <p:spPr>
          <a:xfrm>
            <a:off x="457200" y="533400"/>
            <a:ext cx="8229600" cy="990600"/>
          </a:xfrm>
        </p:spPr>
        <p:txBody>
          <a:bodyPr anchor="ctr">
            <a:normAutofit/>
          </a:bodyPr>
          <a:lstStyle/>
          <a:p>
            <a:r>
              <a:rPr lang="en-IE" dirty="0"/>
              <a:t>Landing Page of the Shiny App</a:t>
            </a:r>
          </a:p>
        </p:txBody>
      </p:sp>
      <p:pic>
        <p:nvPicPr>
          <p:cNvPr id="4" name="Picture 3">
            <a:extLst>
              <a:ext uri="{FF2B5EF4-FFF2-40B4-BE49-F238E27FC236}">
                <a16:creationId xmlns:a16="http://schemas.microsoft.com/office/drawing/2014/main" id="{E9F7AD60-0869-FAD3-6B45-B7FC4610BCB6}"/>
              </a:ext>
            </a:extLst>
          </p:cNvPr>
          <p:cNvPicPr>
            <a:picLocks noChangeAspect="1"/>
          </p:cNvPicPr>
          <p:nvPr/>
        </p:nvPicPr>
        <p:blipFill>
          <a:blip r:embed="rId2"/>
          <a:stretch>
            <a:fillRect/>
          </a:stretch>
        </p:blipFill>
        <p:spPr>
          <a:xfrm>
            <a:off x="14509" y="1616164"/>
            <a:ext cx="9129765" cy="4258856"/>
          </a:xfrm>
          <a:prstGeom prst="rect">
            <a:avLst/>
          </a:prstGeom>
        </p:spPr>
      </p:pic>
    </p:spTree>
    <p:extLst>
      <p:ext uri="{BB962C8B-B14F-4D97-AF65-F5344CB8AC3E}">
        <p14:creationId xmlns:p14="http://schemas.microsoft.com/office/powerpoint/2010/main" val="2727360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1E5AAA-B5F0-B603-B4A0-90426162F83B}"/>
              </a:ext>
            </a:extLst>
          </p:cNvPr>
          <p:cNvPicPr>
            <a:picLocks noChangeAspect="1"/>
          </p:cNvPicPr>
          <p:nvPr/>
        </p:nvPicPr>
        <p:blipFill>
          <a:blip r:embed="rId2"/>
          <a:stretch>
            <a:fillRect/>
          </a:stretch>
        </p:blipFill>
        <p:spPr>
          <a:xfrm>
            <a:off x="685800" y="1619767"/>
            <a:ext cx="7772400" cy="3618466"/>
          </a:xfrm>
          <a:prstGeom prst="rect">
            <a:avLst/>
          </a:prstGeom>
        </p:spPr>
      </p:pic>
      <p:sp>
        <p:nvSpPr>
          <p:cNvPr id="2" name="Title 1">
            <a:extLst>
              <a:ext uri="{FF2B5EF4-FFF2-40B4-BE49-F238E27FC236}">
                <a16:creationId xmlns:a16="http://schemas.microsoft.com/office/drawing/2014/main" id="{CF8B1D47-451A-497A-8E5B-6A335CEE419D}"/>
              </a:ext>
            </a:extLst>
          </p:cNvPr>
          <p:cNvSpPr>
            <a:spLocks noGrp="1"/>
          </p:cNvSpPr>
          <p:nvPr>
            <p:ph type="title"/>
          </p:nvPr>
        </p:nvSpPr>
        <p:spPr/>
        <p:txBody>
          <a:bodyPr/>
          <a:lstStyle/>
          <a:p>
            <a:r>
              <a:rPr lang="en-IE" dirty="0"/>
              <a:t>Navigating the Shiny App</a:t>
            </a:r>
          </a:p>
        </p:txBody>
      </p:sp>
      <p:sp>
        <p:nvSpPr>
          <p:cNvPr id="3" name="Content Placeholder 2">
            <a:extLst>
              <a:ext uri="{FF2B5EF4-FFF2-40B4-BE49-F238E27FC236}">
                <a16:creationId xmlns:a16="http://schemas.microsoft.com/office/drawing/2014/main" id="{E744D82A-D243-4D22-9F3B-7F610C8486A2}"/>
              </a:ext>
            </a:extLst>
          </p:cNvPr>
          <p:cNvSpPr>
            <a:spLocks noGrp="1"/>
          </p:cNvSpPr>
          <p:nvPr>
            <p:ph idx="1"/>
          </p:nvPr>
        </p:nvSpPr>
        <p:spPr>
          <a:xfrm>
            <a:off x="310672" y="5586041"/>
            <a:ext cx="4497977" cy="973884"/>
          </a:xfrm>
          <a:ln>
            <a:solidFill>
              <a:schemeClr val="tx1"/>
            </a:solidFill>
          </a:ln>
        </p:spPr>
        <p:style>
          <a:lnRef idx="2">
            <a:schemeClr val="accent2"/>
          </a:lnRef>
          <a:fillRef idx="1">
            <a:schemeClr val="lt1"/>
          </a:fillRef>
          <a:effectRef idx="0">
            <a:schemeClr val="accent2"/>
          </a:effectRef>
          <a:fontRef idx="minor">
            <a:schemeClr val="dk1"/>
          </a:fontRef>
        </p:style>
        <p:txBody>
          <a:bodyPr/>
          <a:lstStyle/>
          <a:p>
            <a:pPr marL="0" indent="0">
              <a:buNone/>
            </a:pPr>
            <a:r>
              <a:rPr lang="en-IE" dirty="0"/>
              <a:t>Select a tab by clicking on it</a:t>
            </a:r>
          </a:p>
        </p:txBody>
      </p:sp>
      <p:pic>
        <p:nvPicPr>
          <p:cNvPr id="1028" name="Picture 4" descr="Image result for windows hand pointer icon png">
            <a:extLst>
              <a:ext uri="{FF2B5EF4-FFF2-40B4-BE49-F238E27FC236}">
                <a16:creationId xmlns:a16="http://schemas.microsoft.com/office/drawing/2014/main" id="{EF705559-1CC7-4EA9-A275-2272BEFDE95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4018559" y="2063769"/>
            <a:ext cx="316794" cy="304800"/>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D282D4F8-7775-4A6E-8A5A-BA1CE3931AEC}"/>
              </a:ext>
            </a:extLst>
          </p:cNvPr>
          <p:cNvCxnSpPr>
            <a:cxnSpLocks/>
            <a:stCxn id="3" idx="0"/>
          </p:cNvCxnSpPr>
          <p:nvPr/>
        </p:nvCxnSpPr>
        <p:spPr>
          <a:xfrm flipH="1" flipV="1">
            <a:off x="1714500" y="3303270"/>
            <a:ext cx="845161" cy="228277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2742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6C547D-9984-39E7-E1D5-1D79EB7FE525}"/>
              </a:ext>
            </a:extLst>
          </p:cNvPr>
          <p:cNvPicPr>
            <a:picLocks noChangeAspect="1"/>
          </p:cNvPicPr>
          <p:nvPr/>
        </p:nvPicPr>
        <p:blipFill>
          <a:blip r:embed="rId2"/>
          <a:stretch>
            <a:fillRect/>
          </a:stretch>
        </p:blipFill>
        <p:spPr>
          <a:xfrm>
            <a:off x="685800" y="1697056"/>
            <a:ext cx="7772400" cy="3601048"/>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Navigate slides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064723" y="626316"/>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Advance slides by clicking on the arrows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2"/>
          </p:cNvCxnSpPr>
          <p:nvPr/>
        </p:nvCxnSpPr>
        <p:spPr>
          <a:xfrm>
            <a:off x="6313712" y="1600200"/>
            <a:ext cx="1551248" cy="2013396"/>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7724452" y="3613596"/>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3553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9B1EE6-9984-CD92-B91B-0BED910866EC}"/>
              </a:ext>
            </a:extLst>
          </p:cNvPr>
          <p:cNvPicPr>
            <a:picLocks noChangeAspect="1"/>
          </p:cNvPicPr>
          <p:nvPr/>
        </p:nvPicPr>
        <p:blipFill>
          <a:blip r:embed="rId2"/>
          <a:stretch>
            <a:fillRect/>
          </a:stretch>
        </p:blipFill>
        <p:spPr>
          <a:xfrm>
            <a:off x="685800" y="1640588"/>
            <a:ext cx="7772400" cy="3576823"/>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Interact with app</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3742506" y="5622260"/>
            <a:ext cx="4497977"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Select data table rows and click buttons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1"/>
          </p:cNvCxnSpPr>
          <p:nvPr/>
        </p:nvCxnSpPr>
        <p:spPr>
          <a:xfrm flipH="1" flipV="1">
            <a:off x="1996225" y="3657600"/>
            <a:ext cx="1746281" cy="245160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1679431" y="3541012"/>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3145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0F5914-6181-D925-EB06-4598E45F8C19}"/>
              </a:ext>
            </a:extLst>
          </p:cNvPr>
          <p:cNvPicPr>
            <a:picLocks noChangeAspect="1"/>
          </p:cNvPicPr>
          <p:nvPr/>
        </p:nvPicPr>
        <p:blipFill>
          <a:blip r:embed="rId2"/>
          <a:stretch>
            <a:fillRect/>
          </a:stretch>
        </p:blipFill>
        <p:spPr>
          <a:xfrm>
            <a:off x="685800" y="1884833"/>
            <a:ext cx="7772400" cy="3088334"/>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Interact with plots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5207726" y="5613092"/>
            <a:ext cx="3862251"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Hover cursor over plot to bring up options</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0"/>
          </p:cNvCxnSpPr>
          <p:nvPr/>
        </p:nvCxnSpPr>
        <p:spPr>
          <a:xfrm flipV="1">
            <a:off x="7138852" y="2421228"/>
            <a:ext cx="421047" cy="319186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5341916" y="3864760"/>
            <a:ext cx="316794" cy="304800"/>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2">
            <a:extLst>
              <a:ext uri="{FF2B5EF4-FFF2-40B4-BE49-F238E27FC236}">
                <a16:creationId xmlns:a16="http://schemas.microsoft.com/office/drawing/2014/main" id="{0DF1B929-E5BE-43D6-B2F4-C93C3D8A74F8}"/>
              </a:ext>
            </a:extLst>
          </p:cNvPr>
          <p:cNvSpPr txBox="1">
            <a:spLocks/>
          </p:cNvSpPr>
          <p:nvPr/>
        </p:nvSpPr>
        <p:spPr>
          <a:xfrm>
            <a:off x="74023" y="5613092"/>
            <a:ext cx="3862251"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Hover cursor over points or click and drag to zoom in </a:t>
            </a:r>
          </a:p>
        </p:txBody>
      </p:sp>
      <p:cxnSp>
        <p:nvCxnSpPr>
          <p:cNvPr id="13" name="Straight Arrow Connector 12">
            <a:extLst>
              <a:ext uri="{FF2B5EF4-FFF2-40B4-BE49-F238E27FC236}">
                <a16:creationId xmlns:a16="http://schemas.microsoft.com/office/drawing/2014/main" id="{77654ABD-5986-4CEE-969B-8441B2D2B716}"/>
              </a:ext>
            </a:extLst>
          </p:cNvPr>
          <p:cNvCxnSpPr>
            <a:cxnSpLocks/>
            <a:stCxn id="12" idx="0"/>
          </p:cNvCxnSpPr>
          <p:nvPr/>
        </p:nvCxnSpPr>
        <p:spPr>
          <a:xfrm flipV="1">
            <a:off x="2005149" y="3760470"/>
            <a:ext cx="3495164" cy="185262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5531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5DE2AD3-6E21-8B11-BC95-AAB81700BDFF}"/>
              </a:ext>
            </a:extLst>
          </p:cNvPr>
          <p:cNvPicPr>
            <a:picLocks noChangeAspect="1"/>
          </p:cNvPicPr>
          <p:nvPr/>
        </p:nvPicPr>
        <p:blipFill>
          <a:blip r:embed="rId2"/>
          <a:stretch>
            <a:fillRect/>
          </a:stretch>
        </p:blipFill>
        <p:spPr>
          <a:xfrm>
            <a:off x="685800" y="1884833"/>
            <a:ext cx="7772400" cy="3088334"/>
          </a:xfrm>
          <a:prstGeom prst="rect">
            <a:avLst/>
          </a:prstGeom>
        </p:spPr>
      </p:pic>
      <p:sp>
        <p:nvSpPr>
          <p:cNvPr id="2" name="Title 1">
            <a:extLst>
              <a:ext uri="{FF2B5EF4-FFF2-40B4-BE49-F238E27FC236}">
                <a16:creationId xmlns:a16="http://schemas.microsoft.com/office/drawing/2014/main" id="{A97E18B7-A5F4-411E-96FC-C4656013962F}"/>
              </a:ext>
            </a:extLst>
          </p:cNvPr>
          <p:cNvSpPr>
            <a:spLocks noGrp="1"/>
          </p:cNvSpPr>
          <p:nvPr>
            <p:ph type="title"/>
          </p:nvPr>
        </p:nvSpPr>
        <p:spPr/>
        <p:txBody>
          <a:bodyPr/>
          <a:lstStyle/>
          <a:p>
            <a:r>
              <a:rPr lang="en-IE" dirty="0"/>
              <a:t>Saving plots</a:t>
            </a:r>
          </a:p>
        </p:txBody>
      </p:sp>
      <p:sp>
        <p:nvSpPr>
          <p:cNvPr id="5" name="Content Placeholder 2">
            <a:extLst>
              <a:ext uri="{FF2B5EF4-FFF2-40B4-BE49-F238E27FC236}">
                <a16:creationId xmlns:a16="http://schemas.microsoft.com/office/drawing/2014/main" id="{4263BDCB-95BF-45AE-922E-B6F8D356D06D}"/>
              </a:ext>
            </a:extLst>
          </p:cNvPr>
          <p:cNvSpPr txBox="1">
            <a:spLocks/>
          </p:cNvSpPr>
          <p:nvPr/>
        </p:nvSpPr>
        <p:spPr>
          <a:xfrm>
            <a:off x="457200" y="5837658"/>
            <a:ext cx="5101043" cy="973884"/>
          </a:xfrm>
          <a:prstGeom prst="rect">
            <a:avLst/>
          </a:prstGeom>
          <a:ln w="26425" cap="flat" cmpd="sng" algn="ctr">
            <a:solidFill>
              <a:schemeClr val="tx1"/>
            </a:solid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dk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dk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dk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dk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dk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dk1"/>
                </a:solidFill>
                <a:latin typeface="+mn-lt"/>
                <a:ea typeface="+mn-ea"/>
                <a:cs typeface="+mn-cs"/>
              </a:defRPr>
            </a:lvl9pPr>
          </a:lstStyle>
          <a:p>
            <a:pPr marL="0" indent="0">
              <a:buFont typeface="Arial" pitchFamily="34" charset="0"/>
              <a:buNone/>
            </a:pPr>
            <a:r>
              <a:rPr lang="en-IE" dirty="0"/>
              <a:t>Download plots to copy-paste into your final report</a:t>
            </a:r>
          </a:p>
        </p:txBody>
      </p:sp>
      <p:cxnSp>
        <p:nvCxnSpPr>
          <p:cNvPr id="6" name="Straight Arrow Connector 5">
            <a:extLst>
              <a:ext uri="{FF2B5EF4-FFF2-40B4-BE49-F238E27FC236}">
                <a16:creationId xmlns:a16="http://schemas.microsoft.com/office/drawing/2014/main" id="{459D8ACF-01F7-4487-8D12-E2DDBF26C0FB}"/>
              </a:ext>
            </a:extLst>
          </p:cNvPr>
          <p:cNvCxnSpPr>
            <a:cxnSpLocks/>
            <a:stCxn id="5" idx="0"/>
          </p:cNvCxnSpPr>
          <p:nvPr/>
        </p:nvCxnSpPr>
        <p:spPr>
          <a:xfrm flipV="1">
            <a:off x="3007722" y="4870360"/>
            <a:ext cx="1172051" cy="96729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 descr="Image result for windows hand pointer icon png">
            <a:extLst>
              <a:ext uri="{FF2B5EF4-FFF2-40B4-BE49-F238E27FC236}">
                <a16:creationId xmlns:a16="http://schemas.microsoft.com/office/drawing/2014/main" id="{CF3EB263-08C9-4BEE-821A-12267D8A6BA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57" b="93663" l="10000" r="90000">
                        <a14:foregroundMark x1="36707" y1="23194" x2="35366" y2="47402"/>
                        <a14:foregroundMark x1="35366" y1="47402" x2="48415" y2="67554"/>
                        <a14:foregroundMark x1="48415" y1="67554" x2="52073" y2="69708"/>
                        <a14:foregroundMark x1="37195" y1="75792" x2="37927" y2="64385"/>
                        <a14:foregroundMark x1="37927" y1="64385" x2="38902" y2="62484"/>
                        <a14:foregroundMark x1="50976" y1="81369" x2="66463" y2="65653"/>
                        <a14:foregroundMark x1="66463" y1="65653" x2="77805" y2="59316"/>
                        <a14:foregroundMark x1="77805" y1="59316" x2="81463" y2="53359"/>
                        <a14:foregroundMark x1="81463" y1="53359" x2="80488" y2="45881"/>
                        <a14:foregroundMark x1="80488" y1="45881" x2="79512" y2="44994"/>
                        <a14:foregroundMark x1="71951" y1="56147" x2="67927" y2="47022"/>
                        <a14:foregroundMark x1="67927" y1="47022" x2="66951" y2="39670"/>
                        <a14:foregroundMark x1="66951" y1="39670" x2="66463" y2="39544"/>
                        <a14:foregroundMark x1="54634" y1="34728" x2="53902" y2="56401"/>
                        <a14:foregroundMark x1="53902" y1="56401" x2="55610" y2="61343"/>
                        <a14:foregroundMark x1="41585" y1="14068" x2="44146" y2="54499"/>
                        <a14:foregroundMark x1="45244" y1="90748" x2="55610" y2="90368"/>
                        <a14:foregroundMark x1="55610" y1="90368" x2="64756" y2="90494"/>
                        <a14:foregroundMark x1="64756" y1="90494" x2="72561" y2="89987"/>
                        <a14:foregroundMark x1="72561" y1="89987" x2="77317" y2="87706"/>
                        <a14:foregroundMark x1="72317" y1="93663" x2="50366" y2="93663"/>
                        <a14:foregroundMark x1="42073" y1="72624" x2="44634" y2="79975"/>
                        <a14:foregroundMark x1="44634" y1="79975" x2="54756" y2="84918"/>
                        <a14:foregroundMark x1="54756" y1="84918" x2="65122" y2="86692"/>
                        <a14:foregroundMark x1="65122" y1="86692" x2="68171" y2="86058"/>
                        <a14:foregroundMark x1="77561" y1="66033" x2="71341" y2="78454"/>
                        <a14:foregroundMark x1="71341" y1="78454" x2="70122" y2="79468"/>
                        <a14:foregroundMark x1="25976" y1="50824" x2="35488" y2="63498"/>
                        <a14:foregroundMark x1="42683" y1="5957" x2="42683" y2="7351"/>
                      </a14:backgroundRemoval>
                    </a14:imgEffect>
                  </a14:imgLayer>
                </a14:imgProps>
              </a:ext>
              <a:ext uri="{28A0092B-C50C-407E-A947-70E740481C1C}">
                <a14:useLocalDpi xmlns:a14="http://schemas.microsoft.com/office/drawing/2010/main" val="0"/>
              </a:ext>
            </a:extLst>
          </a:blip>
          <a:srcRect/>
          <a:stretch>
            <a:fillRect/>
          </a:stretch>
        </p:blipFill>
        <p:spPr bwMode="auto">
          <a:xfrm>
            <a:off x="4255206" y="4717960"/>
            <a:ext cx="316794"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7143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82089F-86EC-FA73-F07A-823CF725150B}"/>
              </a:ext>
            </a:extLst>
          </p:cNvPr>
          <p:cNvPicPr>
            <a:picLocks noChangeAspect="1"/>
          </p:cNvPicPr>
          <p:nvPr/>
        </p:nvPicPr>
        <p:blipFill>
          <a:blip r:embed="rId3"/>
          <a:stretch>
            <a:fillRect/>
          </a:stretch>
        </p:blipFill>
        <p:spPr>
          <a:xfrm>
            <a:off x="1162051" y="3586482"/>
            <a:ext cx="6337300" cy="2387600"/>
          </a:xfrm>
          <a:prstGeom prst="rect">
            <a:avLst/>
          </a:prstGeom>
          <a:ln>
            <a:solidFill>
              <a:schemeClr val="tx1"/>
            </a:solidFill>
          </a:ln>
        </p:spPr>
      </p:pic>
      <p:sp>
        <p:nvSpPr>
          <p:cNvPr id="2" name="Title 1">
            <a:extLst>
              <a:ext uri="{FF2B5EF4-FFF2-40B4-BE49-F238E27FC236}">
                <a16:creationId xmlns:a16="http://schemas.microsoft.com/office/drawing/2014/main" id="{AA155D5F-5823-4D4A-8026-31874B307281}"/>
              </a:ext>
            </a:extLst>
          </p:cNvPr>
          <p:cNvSpPr>
            <a:spLocks noGrp="1"/>
          </p:cNvSpPr>
          <p:nvPr>
            <p:ph type="title"/>
          </p:nvPr>
        </p:nvSpPr>
        <p:spPr/>
        <p:txBody>
          <a:bodyPr/>
          <a:lstStyle/>
          <a:p>
            <a:r>
              <a:rPr lang="en-US" dirty="0"/>
              <a:t>Downloading the Report</a:t>
            </a:r>
            <a:endParaRPr lang="en-IE" dirty="0"/>
          </a:p>
        </p:txBody>
      </p:sp>
      <p:sp>
        <p:nvSpPr>
          <p:cNvPr id="3" name="Content Placeholder 2">
            <a:extLst>
              <a:ext uri="{FF2B5EF4-FFF2-40B4-BE49-F238E27FC236}">
                <a16:creationId xmlns:a16="http://schemas.microsoft.com/office/drawing/2014/main" id="{54067A24-7A80-4CC1-BC70-50CF20ECCAF4}"/>
              </a:ext>
            </a:extLst>
          </p:cNvPr>
          <p:cNvSpPr>
            <a:spLocks noGrp="1"/>
          </p:cNvSpPr>
          <p:nvPr>
            <p:ph idx="1"/>
          </p:nvPr>
        </p:nvSpPr>
        <p:spPr>
          <a:xfrm>
            <a:off x="457200" y="1600200"/>
            <a:ext cx="7524749" cy="4876800"/>
          </a:xfrm>
        </p:spPr>
        <p:txBody>
          <a:bodyPr>
            <a:normAutofit/>
          </a:bodyPr>
          <a:lstStyle/>
          <a:p>
            <a:pPr marL="457200" indent="-457200">
              <a:buFont typeface="+mj-lt"/>
              <a:buAutoNum type="arabicPeriod"/>
            </a:pPr>
            <a:r>
              <a:rPr lang="en-IE" dirty="0"/>
              <a:t>Navigate to the “Introduction” tab</a:t>
            </a:r>
          </a:p>
          <a:p>
            <a:pPr marL="457200" indent="-457200">
              <a:buFont typeface="+mj-lt"/>
              <a:buAutoNum type="arabicPeriod"/>
            </a:pPr>
            <a:r>
              <a:rPr lang="en-IE" dirty="0"/>
              <a:t>Click on the “Download Final Report Template” button to download a Word document into which you can type your answers.</a:t>
            </a:r>
          </a:p>
        </p:txBody>
      </p:sp>
      <p:sp>
        <p:nvSpPr>
          <p:cNvPr id="6" name="Rectangle 5">
            <a:extLst>
              <a:ext uri="{FF2B5EF4-FFF2-40B4-BE49-F238E27FC236}">
                <a16:creationId xmlns:a16="http://schemas.microsoft.com/office/drawing/2014/main" id="{269DC709-0BD2-48EF-9E83-B02C6B775DBC}"/>
              </a:ext>
            </a:extLst>
          </p:cNvPr>
          <p:cNvSpPr/>
          <p:nvPr/>
        </p:nvSpPr>
        <p:spPr>
          <a:xfrm>
            <a:off x="1252805" y="5377059"/>
            <a:ext cx="3217595" cy="49034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cxnSp>
        <p:nvCxnSpPr>
          <p:cNvPr id="7" name="Straight Arrow Connector 6">
            <a:extLst>
              <a:ext uri="{FF2B5EF4-FFF2-40B4-BE49-F238E27FC236}">
                <a16:creationId xmlns:a16="http://schemas.microsoft.com/office/drawing/2014/main" id="{F2748B20-074A-A849-AAA4-8B15B323B366}"/>
              </a:ext>
            </a:extLst>
          </p:cNvPr>
          <p:cNvCxnSpPr>
            <a:cxnSpLocks/>
          </p:cNvCxnSpPr>
          <p:nvPr/>
        </p:nvCxnSpPr>
        <p:spPr>
          <a:xfrm flipH="1">
            <a:off x="4470400" y="5645841"/>
            <a:ext cx="3627210"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08208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F PPT go-to">
  <a:themeElements>
    <a:clrScheme name="Custom 4">
      <a:dk1>
        <a:sysClr val="windowText" lastClr="000000"/>
      </a:dk1>
      <a:lt1>
        <a:sysClr val="window" lastClr="FFFFFF"/>
      </a:lt1>
      <a:dk2>
        <a:srgbClr val="53A264"/>
      </a:dk2>
      <a:lt2>
        <a:srgbClr val="DFE3E5"/>
      </a:lt2>
      <a:accent1>
        <a:srgbClr val="53A264"/>
      </a:accent1>
      <a:accent2>
        <a:srgbClr val="53A264"/>
      </a:accent2>
      <a:accent3>
        <a:srgbClr val="27CED7"/>
      </a:accent3>
      <a:accent4>
        <a:srgbClr val="42BA97"/>
      </a:accent4>
      <a:accent5>
        <a:srgbClr val="3E8853"/>
      </a:accent5>
      <a:accent6>
        <a:srgbClr val="62A39F"/>
      </a:accent6>
      <a:hlink>
        <a:srgbClr val="DFECEB"/>
      </a:hlink>
      <a:folHlink>
        <a:srgbClr val="F2F2F2"/>
      </a:folHlink>
    </a:clrScheme>
    <a:fontScheme name="Custom 2">
      <a:majorFont>
        <a:latin typeface="Calibri"/>
        <a:ea typeface=""/>
        <a:cs typeface=""/>
      </a:majorFont>
      <a:minorFont>
        <a:latin typeface="Calibri"/>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extLst>
    <a:ext uri="{05A4C25C-085E-4340-85A3-A5531E510DB2}">
      <thm15:themeFamily xmlns:thm15="http://schemas.microsoft.com/office/thememl/2012/main" name="KF PPT go-to" id="{E76051EC-2EF4-466F-9064-4572E175FA5A}" vid="{ACB51E47-E9F3-4CAF-89EE-0DDE2E027E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31490</TotalTime>
  <Words>536</Words>
  <Application>Microsoft Macintosh PowerPoint</Application>
  <PresentationFormat>On-screen Show (4:3)</PresentationFormat>
  <Paragraphs>57</Paragraphs>
  <Slides>12</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KF PPT go-to</vt:lpstr>
      <vt:lpstr>Macrosystems EDDIE:  Getting Started + Troubleshooting Tips </vt:lpstr>
      <vt:lpstr>R Shiny Applications</vt:lpstr>
      <vt:lpstr>Landing Page of the Shiny App</vt:lpstr>
      <vt:lpstr>Navigating the Shiny App</vt:lpstr>
      <vt:lpstr>Navigate slides</vt:lpstr>
      <vt:lpstr>Interact with app</vt:lpstr>
      <vt:lpstr>Interact with plots</vt:lpstr>
      <vt:lpstr>Saving plots</vt:lpstr>
      <vt:lpstr>Downloading the Report</vt:lpstr>
      <vt:lpstr>Answer questions</vt:lpstr>
      <vt:lpstr>Saving &amp; Resuming Progress</vt:lpstr>
      <vt:lpstr>We recommend that you save your progress often!</vt:lpstr>
    </vt:vector>
  </TitlesOfParts>
  <Company>Virginia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CLIMATE CHANGE EFFECTS ON LAKES  USING DISTRIBUTED COMPUTING</dc:title>
  <dc:creator>Cayelan Carey</dc:creator>
  <cp:lastModifiedBy>Lofton, Mary</cp:lastModifiedBy>
  <cp:revision>422</cp:revision>
  <dcterms:created xsi:type="dcterms:W3CDTF">2015-09-21T16:03:57Z</dcterms:created>
  <dcterms:modified xsi:type="dcterms:W3CDTF">2024-03-07T20:47:22Z</dcterms:modified>
</cp:coreProperties>
</file>

<file path=docProps/thumbnail.jpeg>
</file>